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28"/>
  </p:notesMasterIdLst>
  <p:handoutMasterIdLst>
    <p:handoutMasterId r:id="rId29"/>
  </p:handoutMasterIdLst>
  <p:sldIdLst>
    <p:sldId id="289" r:id="rId3"/>
    <p:sldId id="441" r:id="rId4"/>
    <p:sldId id="443" r:id="rId5"/>
    <p:sldId id="445" r:id="rId6"/>
    <p:sldId id="447" r:id="rId7"/>
    <p:sldId id="449" r:id="rId8"/>
    <p:sldId id="451" r:id="rId9"/>
    <p:sldId id="453" r:id="rId10"/>
    <p:sldId id="455" r:id="rId11"/>
    <p:sldId id="457" r:id="rId12"/>
    <p:sldId id="459" r:id="rId13"/>
    <p:sldId id="460" r:id="rId14"/>
    <p:sldId id="426" r:id="rId15"/>
    <p:sldId id="427" r:id="rId16"/>
    <p:sldId id="422" r:id="rId17"/>
    <p:sldId id="423" r:id="rId18"/>
    <p:sldId id="424" r:id="rId19"/>
    <p:sldId id="425" r:id="rId20"/>
    <p:sldId id="440" r:id="rId21"/>
    <p:sldId id="430" r:id="rId22"/>
    <p:sldId id="415" r:id="rId23"/>
    <p:sldId id="466" r:id="rId24"/>
    <p:sldId id="468" r:id="rId25"/>
    <p:sldId id="377" r:id="rId26"/>
    <p:sldId id="439" r:id="rId27"/>
  </p:sldIdLst>
  <p:sldSz cx="9144000" cy="6858000" type="screen4x3"/>
  <p:notesSz cx="9199563" cy="6858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5F5A9"/>
    <a:srgbClr val="0033CC"/>
    <a:srgbClr val="CC00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94567" autoAdjust="0"/>
  </p:normalViewPr>
  <p:slideViewPr>
    <p:cSldViewPr>
      <p:cViewPr varScale="1">
        <p:scale>
          <a:sx n="102" d="100"/>
          <a:sy n="102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0175" y="0"/>
            <a:ext cx="3987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0175" y="6515100"/>
            <a:ext cx="3987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D58C1C9-0BB3-453C-84C1-8E6695EBE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10175" y="0"/>
            <a:ext cx="3987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3257550"/>
            <a:ext cx="7359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10175" y="6515100"/>
            <a:ext cx="3987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B632E45-DBB7-4793-8ACA-FC92E46D9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9D4BE-0876-4B20-B4D0-951DD007675C}" type="slidenum">
              <a:rPr lang="en-US"/>
              <a:pPr/>
              <a:t>4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08992-A51B-4C40-81F9-879D041B4FA9}" type="slidenum">
              <a:rPr lang="en-US"/>
              <a:pPr/>
              <a:t>5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DF4D3-16B3-41C4-95F1-FA016C8F91C7}" type="slidenum">
              <a:rPr lang="en-US"/>
              <a:pPr/>
              <a:t>7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0A3B-AF0E-475D-9438-B788774F3BF2}" type="slidenum">
              <a:rPr lang="en-US"/>
              <a:pPr/>
              <a:t>8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26354-0FFA-4540-A2F3-737C9A1E0AD8}" type="slidenum">
              <a:rPr lang="en-US"/>
              <a:pPr/>
              <a:t>9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F496D-16FB-482F-8700-CB628375D02C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E04DA-D9C0-47D5-B3C0-00EE5A063DDB}" type="slidenum">
              <a:rPr lang="en-US"/>
              <a:pPr/>
              <a:t>22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55804-77A3-46C6-BA0A-59A4A9ACF78F}" type="slidenum">
              <a:rPr lang="en-US"/>
              <a:pPr/>
              <a:t>23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14350"/>
            <a:ext cx="3430588" cy="2573338"/>
          </a:xfrm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3257550"/>
            <a:ext cx="7361237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pcollege.ed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C Hom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686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381000" y="3733800"/>
            <a:ext cx="830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6" name="Picture 9" descr="S_SPC_BNR1_ELEMENT4_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867400"/>
            <a:ext cx="8534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/>
              <a:t>Department of Institutional Research and Effectiveness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2C0BB9-EE60-4348-81A0-7BA5642A0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81DC-33A1-4170-B2BD-88CE62936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A78F-FC6F-45D2-8B7E-5D44529AC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010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05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3581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Academic Effectiveness and Assessment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248400"/>
            <a:ext cx="1295400" cy="476250"/>
          </a:xfrm>
        </p:spPr>
        <p:txBody>
          <a:bodyPr/>
          <a:lstStyle>
            <a:lvl1pPr>
              <a:defRPr/>
            </a:lvl1pPr>
          </a:lstStyle>
          <a:p>
            <a:fld id="{6CDE4772-50DB-4BE9-B65B-795B48932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EBC63-94C7-4A7F-B423-933439E41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11E6-2D9C-464E-9104-E7E6FAA46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9652F-316C-4A4C-A8CD-D4DB4EB78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7F191-210B-4BE3-A7E0-DBC8B4D9F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576F-C5AA-4CC0-B0DA-64242546A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88F9-3100-4372-9345-616310032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BC0E8-7F50-429B-8DD1-7F95E4D41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355FB-B89D-44A8-A0A5-479C478B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1A3C6-C924-4F16-BECB-186F382C0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9D673-7191-47C5-978B-DB1F9457F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7868E-DD7F-4E47-A925-920EBDC3E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04E0-4025-4DDC-B943-70D2A0D3D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EDE6-8C85-42DB-AE33-14DDDC641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D1A17-E24A-4F57-ACB7-AA7F73AC1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56CC2-34EF-4704-835B-1A04F1A1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510E-498E-4ACE-8076-5E15B72BB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EBCC-E141-4AEA-9E93-0300C4E0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1851-8F47-4F08-9CEF-63C2B702E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662C-9A67-4CFB-A043-55A65E33F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010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8AE06BB-269B-4A3C-B6AF-FBDE9267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562600" y="2667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32" name="Picture 15" descr="S_SPC_BNR1_ELEMENT4_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3716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 userDrawn="1"/>
        </p:nvSpPr>
        <p:spPr bwMode="auto">
          <a:xfrm>
            <a:off x="304800" y="6172200"/>
            <a:ext cx="853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28600" y="1371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                                                                                                                         2010         </a:t>
            </a:r>
            <a:endParaRPr lang="en-US" b="1" i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35" name="Picture 19" descr="SPC Seal Clea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152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9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Academic Effectiveness and Assessment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7528B169-45B7-42FD-8CDF-0F8C713A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it.spcollege.edu/edoutcom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ngel.spcollege.edu/section/default.asp?id=General%5FEducation%5FOutcomes%5FAssessm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ortiz.mary@spcolleg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305800" cy="207645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Georgia" pitchFamily="18" charset="0"/>
              </a:rPr>
              <a:t>General Education </a:t>
            </a:r>
            <a:br>
              <a:rPr lang="en-US" sz="3600" b="1" dirty="0" smtClean="0">
                <a:latin typeface="Georgia" pitchFamily="18" charset="0"/>
              </a:rPr>
            </a:br>
            <a:r>
              <a:rPr lang="en-US" sz="3600" b="1" dirty="0" smtClean="0">
                <a:latin typeface="Georgia" pitchFamily="18" charset="0"/>
              </a:rPr>
              <a:t>Assessment Process</a:t>
            </a:r>
            <a:br>
              <a:rPr lang="en-US" sz="3600" b="1" dirty="0" smtClean="0">
                <a:latin typeface="Georgia" pitchFamily="18" charset="0"/>
              </a:rPr>
            </a:br>
            <a:endParaRPr lang="en-US" sz="3600" dirty="0" smtClean="0">
              <a:latin typeface="Georg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Georgia" pitchFamily="18" charset="0"/>
              </a:rPr>
              <a:t>Department of Academic Effectiveness and Assessment</a:t>
            </a:r>
            <a:br>
              <a:rPr lang="en-US" sz="2800" b="1" smtClean="0">
                <a:latin typeface="Georgia" pitchFamily="18" charset="0"/>
              </a:rPr>
            </a:br>
            <a:endParaRPr lang="en-US" sz="2800" smtClean="0">
              <a:latin typeface="Georgia" pitchFamily="18" charset="0"/>
            </a:endParaRPr>
          </a:p>
          <a:p>
            <a:pPr eaLnBrk="1" hangingPunct="1"/>
            <a:endParaRPr lang="en-US" sz="2800" i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57600" y="57912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Georgia" pitchFamily="18" charset="0"/>
              </a:rPr>
              <a:t>2010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F52-A7C0-442D-BE1F-BEBB398CBC1F}" type="slidenum">
              <a:rPr lang="en-US"/>
              <a:pPr/>
              <a:t>10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Academic </a:t>
            </a:r>
            <a:r>
              <a:rPr lang="en-US" sz="2800" dirty="0" smtClean="0"/>
              <a:t>Assessment </a:t>
            </a:r>
            <a:r>
              <a:rPr lang="en-US" sz="2800" dirty="0"/>
              <a:t>Report</a:t>
            </a:r>
            <a:r>
              <a:rPr lang="en-US" sz="4000" dirty="0"/>
              <a:t> 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Introduction w/ use of past results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Major Learning Outcomes – program specific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Assessment methodology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Criteria for success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Summary of assessment findings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Discussion &amp; analysis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Action plan &amp; time table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800" dirty="0"/>
              <a:t>Budgetary &amp; planning implications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51F-8F93-426C-B8D4-3CD120D48D65}" type="slidenum">
              <a:rPr lang="en-US"/>
              <a:pPr/>
              <a:t>11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Ed Outcomes Website - Public Access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www.it.spcollege.edu/edoutcomes</a:t>
            </a:r>
            <a:endParaRPr lang="en-US"/>
          </a:p>
        </p:txBody>
      </p:sp>
      <p:pic>
        <p:nvPicPr>
          <p:cNvPr id="576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84582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Ed Outcomes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Academic Effectiveness and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355FB-B89D-44A8-A0A5-479C478B01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5ADCB-9F21-49C8-8021-5C226529A6A8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dirty="0" smtClean="0"/>
              <a:t>Online General Education Assessment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ANGEL administration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Students identified at 45 credit hour mark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Uploaded students into ANGEL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Initial student contact via email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Second student contact - paper mail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Final student contact via email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Scores Transferred from ANGEL to PeopleSoft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42653-0E92-4CC6-B6BA-C8CFCF6E52A6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/>
              <a:t>Invitation Letter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267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100" dirty="0" smtClean="0"/>
              <a:t>Congratulations!  You have successfully completed 45 or more credit hours including St. Petersburg College and </a:t>
            </a:r>
            <a:r>
              <a:rPr lang="en-US" sz="1100" dirty="0" smtClean="0"/>
              <a:t>transfer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credits</a:t>
            </a:r>
            <a:r>
              <a:rPr lang="en-US" sz="1100" dirty="0" smtClean="0"/>
              <a:t>, and have been selected to participate in the General Education Assessment.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The purpose of this General Education Assessment is to evaluate the quality of our general education curriculum </a:t>
            </a:r>
            <a:r>
              <a:rPr lang="en-US" sz="1100" dirty="0" smtClean="0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identify </a:t>
            </a:r>
            <a:r>
              <a:rPr lang="en-US" sz="1100" dirty="0" smtClean="0"/>
              <a:t>areas for performance improvement.  Your results and those of fellow classmates will assist us in improving </a:t>
            </a:r>
            <a:r>
              <a:rPr lang="en-US" sz="1100" dirty="0" smtClean="0"/>
              <a:t>the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general </a:t>
            </a:r>
            <a:r>
              <a:rPr lang="en-US" sz="1100" dirty="0" smtClean="0"/>
              <a:t>education courses and ensuring that we will meet the needs of current and future students.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To complete the assessment, go to your course list in ANGEL. A new course link has been added to your list of courses</a:t>
            </a:r>
            <a:r>
              <a:rPr lang="en-US" sz="11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It </a:t>
            </a:r>
            <a:r>
              <a:rPr lang="en-US" sz="1100" dirty="0" smtClean="0"/>
              <a:t>is entitled </a:t>
            </a:r>
            <a:r>
              <a:rPr lang="en-US" sz="1100" u="sng" dirty="0" smtClean="0"/>
              <a:t>420 </a:t>
            </a:r>
            <a:r>
              <a:rPr lang="en-US" sz="1100" u="sng" dirty="0" smtClean="0">
                <a:hlinkClick r:id="rId2"/>
              </a:rPr>
              <a:t>General Education Outcomes Assessment</a:t>
            </a:r>
            <a:r>
              <a:rPr lang="en-US" sz="1100" dirty="0" smtClean="0"/>
              <a:t>. Within that course link is a single assessment entitled</a:t>
            </a:r>
            <a:r>
              <a:rPr lang="en-US" sz="11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hlinkClick r:id="rId2"/>
              </a:rPr>
              <a:t>General </a:t>
            </a:r>
            <a:r>
              <a:rPr lang="en-US" sz="1100" dirty="0" smtClean="0">
                <a:hlinkClick r:id="rId2"/>
              </a:rPr>
              <a:t>Education Outcomes Assessment</a:t>
            </a:r>
            <a:r>
              <a:rPr lang="en-US" sz="1100" dirty="0" smtClean="0"/>
              <a:t>, Form 2010-1. </a:t>
            </a:r>
            <a:r>
              <a:rPr lang="en-US" sz="1100" b="1" dirty="0" smtClean="0"/>
              <a:t>Please complete this assessment before July 2nd</a:t>
            </a:r>
            <a:r>
              <a:rPr lang="en-US" sz="1100" b="1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Upon </a:t>
            </a:r>
            <a:r>
              <a:rPr lang="en-US" sz="1100" dirty="0" smtClean="0"/>
              <a:t>accessing the assessment, you may receive a ‘Security Warning’ message asking if you want to view only </a:t>
            </a:r>
            <a:r>
              <a:rPr lang="en-US" sz="1100" dirty="0" smtClean="0"/>
              <a:t>the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webpage </a:t>
            </a:r>
            <a:r>
              <a:rPr lang="en-US" sz="1100" dirty="0" smtClean="0"/>
              <a:t>content that was delivered securely.  Please note that the correct response to the Security Warning message </a:t>
            </a:r>
            <a:r>
              <a:rPr lang="en-US" sz="1100" dirty="0" smtClean="0"/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to </a:t>
            </a:r>
            <a:r>
              <a:rPr lang="en-US" sz="1100" dirty="0" smtClean="0"/>
              <a:t>select ‘NO’.</a:t>
            </a:r>
          </a:p>
          <a:p>
            <a:pPr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You </a:t>
            </a:r>
            <a:r>
              <a:rPr lang="en-US" sz="1100" dirty="0" smtClean="0"/>
              <a:t>may use a calculator, and we suggest that you have scratch paper available when taking the assessment. </a:t>
            </a:r>
            <a:r>
              <a:rPr lang="en-US" sz="1100" dirty="0" smtClean="0"/>
              <a:t>On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average </a:t>
            </a:r>
            <a:r>
              <a:rPr lang="en-US" sz="1100" dirty="0" smtClean="0"/>
              <a:t>the assessment takes about forty minutes to complete. You will be given a ninety-minute time limit to </a:t>
            </a:r>
            <a:r>
              <a:rPr lang="en-US" sz="1100" dirty="0" smtClean="0"/>
              <a:t>complete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the </a:t>
            </a:r>
            <a:r>
              <a:rPr lang="en-US" sz="1100" dirty="0" smtClean="0"/>
              <a:t>assessment. The ninety minute time limit starts when you select ‘Begin Assessment’, so it must be completed in </a:t>
            </a:r>
            <a:r>
              <a:rPr lang="en-US" sz="1100" dirty="0" smtClean="0"/>
              <a:t>one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sitting</a:t>
            </a:r>
            <a:r>
              <a:rPr lang="en-US" sz="1100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Thank you in advance for your participation in this critically important college endeavor.</a:t>
            </a:r>
            <a:r>
              <a:rPr lang="en-US" sz="1100" dirty="0" smtClean="0"/>
              <a:t> 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US" sz="11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1100" dirty="0" smtClean="0"/>
              <a:t>Anne </a:t>
            </a:r>
            <a:r>
              <a:rPr lang="en-US" sz="1100" dirty="0" smtClean="0"/>
              <a:t>M. Cooper, Ph.D.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1100" dirty="0" smtClean="0"/>
              <a:t>Senior Vice President, Academic and Student Affairs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AE3B08-65AA-4B95-A488-DA2068E692DA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162800" cy="1020763"/>
          </a:xfrm>
        </p:spPr>
        <p:txBody>
          <a:bodyPr/>
          <a:lstStyle/>
          <a:p>
            <a:pPr algn="l" eaLnBrk="1" hangingPunct="1"/>
            <a:r>
              <a:rPr lang="en-US" sz="3200" smtClean="0"/>
              <a:t>General Education Assessment</a:t>
            </a:r>
            <a:r>
              <a:rPr lang="en-US" smtClean="0"/>
              <a:t>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Angel Course list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just" eaLnBrk="1" hangingPunct="1">
              <a:buFont typeface="Symbol" pitchFamily="18" charset="2"/>
              <a:buChar char=""/>
            </a:pPr>
            <a:endParaRPr lang="en-US" smtClean="0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3019425"/>
            <a:ext cx="6353175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527E9F-CACD-40D3-B3CB-41E976C1A6FA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162800" cy="1020763"/>
          </a:xfrm>
        </p:spPr>
        <p:txBody>
          <a:bodyPr/>
          <a:lstStyle/>
          <a:p>
            <a:pPr algn="l" eaLnBrk="1" hangingPunct="1"/>
            <a:r>
              <a:rPr lang="en-US" sz="3200" smtClean="0"/>
              <a:t>General Education Assessment</a:t>
            </a:r>
          </a:p>
        </p:txBody>
      </p:sp>
      <p:pic>
        <p:nvPicPr>
          <p:cNvPr id="1536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9538" y="1827213"/>
            <a:ext cx="6399212" cy="3897312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8E6D5-D70F-491F-A3EF-4719D41242FA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Frequently Asked Questions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Frequently Asked Questions (FAQs) 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General Education Outcomes Assessment </a:t>
            </a:r>
            <a:endParaRPr lang="en-US" sz="1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0">
              <a:buNone/>
            </a:pPr>
            <a:endParaRPr lang="en-US" sz="12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Why has this course been added to my ANGEL page?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This course is listed on your ANGEL page because you have been selected to participate in the General Education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Assessment due to your successful completion of 45 or more credit hours of combined SPC and transfer credits. 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</a:p>
          <a:p>
            <a:pPr lvl="0">
              <a:buFont typeface="+mj-lt"/>
              <a:buAutoNum type="arabicPeriod" startAt="2"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What is the purpose of this assessment?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The purpose of the General Education Assessment is to evaluate the quality of our general education curriculum. The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 aggregate results of this assessment will assist in improving our general education courses, as part of the College’s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 commitment to continuous improvement. 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The assessment also satisfies our obligation to the Southern Association of Colleges and Schools (SACS), our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 accrediting entity which ensures the high quality of the degree you will receive upon graduation.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</a:p>
          <a:p>
            <a:pPr lvl="0">
              <a:buFont typeface="+mj-lt"/>
              <a:buAutoNum type="arabicPeriod" startAt="3"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Why do I have to take the assessment if a portion of my total credits are transfer credits?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Students who have completed a total of 45 credits including SPC and transfer credits were selected.  Your results and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those of other SPC students will assist us in improving the general education courses and ensuring that we meet the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needs of our students.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335C3-8BF5-4576-8C1F-638AF8C06311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/>
              <a:t>Frequently Asked Questions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267200"/>
          </a:xfrm>
        </p:spPr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do I have to take the assessment if I am pursuing a degree in a specific discipline? 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per our agreement with our accreditation body, the Southern Association of Colleges and Schools, students across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disciplines are required to take a specified number of general education courses as part of their degree requirement.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all students, regardless of discipline, who have completed 45 credits were selected to participate in the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Educational Assessment. Your results and those of other SPC students will assist us in improving the general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courses and ensuring that we meet the needs of our students. </a:t>
            </a:r>
          </a:p>
          <a:p>
            <a:pPr lvl="0">
              <a:buFont typeface="+mj-lt"/>
              <a:buAutoNum type="arabicPeriod" startAt="5"/>
            </a:pPr>
            <a:endParaRPr lang="en-US" sz="1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5"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deadline for completing this assessment?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assessment will be available on your ANGEL course until one week before the end of the current term.</a:t>
            </a: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+mj-lt"/>
              <a:buAutoNum type="arabicPeriod" startAt="6"/>
            </a:pPr>
            <a:endParaRPr lang="en-US" sz="1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6"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long does it take to complete the assessment?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average the assessment takes about 40 minutes to complete. You will be given a ninety-minute time limit.</a:t>
            </a:r>
          </a:p>
          <a:p>
            <a:pPr lvl="0">
              <a:buFont typeface="+mj-lt"/>
              <a:buAutoNum type="arabicPeriod" startAt="7"/>
            </a:pPr>
            <a:endParaRPr lang="en-US" sz="1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7"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I use a calculator?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may use a calculator, and we suggest that you have scratch paper available when taking the assessment. </a:t>
            </a:r>
          </a:p>
          <a:p>
            <a:pPr lvl="0">
              <a:buFont typeface="+mj-lt"/>
              <a:buAutoNum type="arabicPeriod" startAt="8"/>
            </a:pPr>
            <a:endParaRPr lang="en-US" sz="1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8"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opened the assessment but closed it without completing it.  May I complete the assessment at a later time?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Yes, you may access and complete the assessment at a later time as long as you do not select ‘Begin Assessment</a:t>
            </a:r>
            <a:r>
              <a:rPr lang="en-US" sz="1200" dirty="0" smtClean="0"/>
              <a:t>’.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you select the option to begin the assessment you must complete and submit it within ninety minutes.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Frequently Asked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9"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I know if I passed the assessment?</a:t>
            </a:r>
            <a:endParaRPr lang="en-US" sz="1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score you receive on the assessment is a percentage of your correct responses, however there is no pass or fail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associated with the score.  The results of the assessment are only used to assist us in improving the general education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courses.</a:t>
            </a:r>
          </a:p>
          <a:p>
            <a:pPr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10"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am I unable to listen to the audio file needed to answer the related item(s) in the assessment?    </a:t>
            </a:r>
            <a:endParaRPr lang="en-US" sz="1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issue may be the result of an older version of the Flash Player installed on your computer. Older Flash Player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versions may have a compatibility issue with the current version of ANGEL that we are using at the College. If you are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taking the assessment and have the issue, you may ignore that item(s) on the assessment. 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+mj-lt"/>
              <a:buAutoNum type="arabicPeriod" startAt="11"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should I respond to the ‘Security Warning’ message: ‘Do you want to view only the webpage content that was delivered securely?’</a:t>
            </a:r>
            <a:endParaRPr lang="en-US" sz="1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correct response to the Security Warning message is to select ‘NO’.</a:t>
            </a:r>
          </a:p>
          <a:p>
            <a:pPr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12"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the results of this assessment affect my grades?</a:t>
            </a:r>
            <a:endParaRPr lang="en-US" sz="1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results of this assessment will remain confidential, and will not affect your course grades or overall grade point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average. Your results will be combined with those of other SPC students to assist us in improving the general education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curriculum.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1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 startAt="13"/>
            </a:pPr>
            <a:r>
              <a:rPr lang="en-US" sz="1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should I contact with additional questions?</a:t>
            </a:r>
          </a:p>
          <a:p>
            <a:pPr>
              <a:buNone/>
            </a:pPr>
            <a:r>
              <a:rPr lang="en-US" sz="1100" dirty="0" smtClean="0"/>
              <a:t>I</a:t>
            </a: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you have any additional questions regarding this assessment, please contact the department of Academic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Effectiveness and Assessment at 727.712.5237, or </a:t>
            </a:r>
            <a:r>
              <a:rPr lang="en-US" sz="11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ortiz.mary@spcollege.edu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Academic Effectiveness and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355FB-B89D-44A8-A0A5-479C478B01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8281-F2A4-4E52-958F-59CD787DAFBB}" type="slidenum">
              <a:rPr lang="en-US"/>
              <a:pPr/>
              <a:t>2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6629400" cy="1066800"/>
          </a:xfrm>
        </p:spPr>
        <p:txBody>
          <a:bodyPr/>
          <a:lstStyle/>
          <a:p>
            <a:pPr algn="l"/>
            <a:r>
              <a:rPr lang="en-US"/>
              <a:t>Institutional Effectiveness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76600"/>
            <a:ext cx="7924800" cy="3124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600" i="1">
                <a:latin typeface="Trebuchet MS" pitchFamily="34" charset="0"/>
              </a:rPr>
              <a:t> “Institutional Effectiveness is the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integrated</a:t>
            </a:r>
            <a:r>
              <a:rPr lang="en-US" sz="2600" i="1">
                <a:latin typeface="Trebuchet MS" pitchFamily="34" charset="0"/>
              </a:rPr>
              <a:t>,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systematic</a:t>
            </a:r>
            <a:r>
              <a:rPr lang="en-US" sz="2600" i="1">
                <a:latin typeface="Trebuchet MS" pitchFamily="34" charset="0"/>
              </a:rPr>
              <a:t>,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explicit</a:t>
            </a:r>
            <a:r>
              <a:rPr lang="en-US" sz="2600" i="1">
                <a:latin typeface="Trebuchet MS" pitchFamily="34" charset="0"/>
              </a:rPr>
              <a:t>, and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documented</a:t>
            </a:r>
            <a:r>
              <a:rPr lang="en-US" sz="2600" i="1">
                <a:latin typeface="Trebuchet MS" pitchFamily="34" charset="0"/>
              </a:rPr>
              <a:t> processes of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measuring</a:t>
            </a:r>
            <a:r>
              <a:rPr lang="en-US" sz="2800" i="1">
                <a:solidFill>
                  <a:srgbClr val="0000FF"/>
                </a:solidFill>
                <a:latin typeface="Trebuchet MS" pitchFamily="34" charset="0"/>
              </a:rPr>
              <a:t>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performance</a:t>
            </a:r>
            <a:r>
              <a:rPr lang="en-US" sz="2800" i="1">
                <a:solidFill>
                  <a:srgbClr val="0000FF"/>
                </a:solidFill>
                <a:latin typeface="Trebuchet MS" pitchFamily="34" charset="0"/>
              </a:rPr>
              <a:t> </a:t>
            </a:r>
            <a:r>
              <a:rPr lang="en-US" sz="2600" i="1">
                <a:latin typeface="Trebuchet MS" pitchFamily="34" charset="0"/>
              </a:rPr>
              <a:t>against the SPC mission for purposes of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continuous</a:t>
            </a:r>
            <a:r>
              <a:rPr lang="en-US" sz="2800" i="1">
                <a:solidFill>
                  <a:srgbClr val="0000FF"/>
                </a:solidFill>
                <a:latin typeface="Trebuchet MS" pitchFamily="34" charset="0"/>
              </a:rPr>
              <a:t> </a:t>
            </a:r>
            <a:r>
              <a:rPr lang="en-US" sz="2800" i="1">
                <a:solidFill>
                  <a:srgbClr val="40568B"/>
                </a:solidFill>
                <a:latin typeface="Trebuchet MS" pitchFamily="34" charset="0"/>
              </a:rPr>
              <a:t>improvement</a:t>
            </a:r>
            <a:r>
              <a:rPr lang="en-US" sz="2600" i="1">
                <a:latin typeface="Trebuchet MS" pitchFamily="34" charset="0"/>
              </a:rPr>
              <a:t> of academic programs, administrative services, and educational services offered by the college.”</a:t>
            </a:r>
            <a:endParaRPr lang="en-US" sz="2400"/>
          </a:p>
        </p:txBody>
      </p:sp>
      <p:pic>
        <p:nvPicPr>
          <p:cNvPr id="4608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7010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40568B"/>
                </a:solidFill>
                <a:latin typeface="Trebuchet MS" pitchFamily="34" charset="0"/>
                <a:cs typeface="Arial" charset="0"/>
              </a:rPr>
              <a:t>“Closing the Loop”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C988D-552C-416D-B06E-4369836D8160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Is this assessment required?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267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The purpose of the General Education Assessment is to evaluate the quality of our general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education curriculum.  The results of this assessment will assist in improving our general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education courses, as part of the Colleges’ commitment to continuous improvement.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In addition to using the aggregate assessment results for quality improvement proposes, the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assessment also satisfies our obligation to the Southern Association of Colleges and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Schools (SACS). This is extremely important for the institution and for our students. For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without accreditation, the diploma that you will receive when you graduate would not be as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meaningful for future pursuits.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The results of this assessment will remain confidential, and will not affect your course grades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or overall grade point average. Your results will be combined with those of other SPC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students to assist us in improving the general education curriculum.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Although completion of this assessment is not a graduation requirement, it is of great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importance to SPC and to our students.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AFDF1-0A08-48A7-AB4D-9D746E09A970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Next Steps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Collect next sets of items from Deans this term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Complete forms two and three (prior to) Fall term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Complete programming for multiple forms using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82B9-C3DD-498D-9B77-9BEA3446C073}" type="slidenum">
              <a:rPr lang="en-US"/>
              <a:pPr/>
              <a:t>22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Future Direction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/>
              <a:t>Improve assessment instruments and ensure validity and reliability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When possible, embed direct measures within the classroom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Review assessments for validity and internal reliability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Ensure that assessment model aligns with MLO/Goal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/>
              <a:t>Communicate assessment results (Provosts, Deans/Programs Directors, and Faculty)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Create awareness of Ed Outcome site access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Improve accessibility to survey outcome reports and research briefs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0FBE-3157-4A95-888C-9239F661C027}" type="slidenum">
              <a:rPr lang="en-US"/>
              <a:pPr/>
              <a:t>23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Future Direction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/>
              <a:t>Ultimate goal is to provide Provosts (Deans) and Program Directors ‘</a:t>
            </a:r>
            <a:r>
              <a:rPr lang="en-US">
                <a:solidFill>
                  <a:srgbClr val="0033CC"/>
                </a:solidFill>
              </a:rPr>
              <a:t>timely</a:t>
            </a:r>
            <a:r>
              <a:rPr lang="en-US"/>
              <a:t>’, ‘</a:t>
            </a:r>
            <a:r>
              <a:rPr lang="en-US">
                <a:solidFill>
                  <a:srgbClr val="0033CC"/>
                </a:solidFill>
              </a:rPr>
              <a:t>relevant</a:t>
            </a:r>
            <a:r>
              <a:rPr lang="en-US"/>
              <a:t>’ ‘</a:t>
            </a:r>
            <a:r>
              <a:rPr lang="en-US">
                <a:solidFill>
                  <a:srgbClr val="0033CC"/>
                </a:solidFill>
              </a:rPr>
              <a:t>accurate</a:t>
            </a:r>
            <a:r>
              <a:rPr lang="en-US"/>
              <a:t>’, and ‘</a:t>
            </a:r>
            <a:r>
              <a:rPr lang="en-US">
                <a:solidFill>
                  <a:srgbClr val="0033CC"/>
                </a:solidFill>
              </a:rPr>
              <a:t>interpretable</a:t>
            </a:r>
            <a:r>
              <a:rPr lang="en-US"/>
              <a:t>’ information regarding their programs and their performance outcomes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Multi-measure ‘Dashboard’ style reports (Business Intelligence/Performance Measurement)</a:t>
            </a:r>
          </a:p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July 2010</a:t>
            </a:r>
            <a:endParaRPr lang="en-US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Academic Effectiveness and Assessment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BD7D9-7219-4C74-B63F-227814822028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Questions?</a:t>
            </a:r>
          </a:p>
        </p:txBody>
      </p:sp>
      <p:pic>
        <p:nvPicPr>
          <p:cNvPr id="21510" name="Picture 5" descr="MCBD06663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0"/>
            <a:ext cx="4038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305800" cy="207645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Georgia" pitchFamily="18" charset="0"/>
              </a:rPr>
              <a:t>General Education </a:t>
            </a:r>
            <a:br>
              <a:rPr lang="en-US" sz="3600" b="1" dirty="0" smtClean="0">
                <a:latin typeface="Georgia" pitchFamily="18" charset="0"/>
              </a:rPr>
            </a:br>
            <a:r>
              <a:rPr lang="en-US" sz="3600" b="1" dirty="0" smtClean="0">
                <a:latin typeface="Georgia" pitchFamily="18" charset="0"/>
              </a:rPr>
              <a:t>Assessment Process </a:t>
            </a:r>
            <a:br>
              <a:rPr lang="en-US" sz="3600" b="1" dirty="0" smtClean="0">
                <a:latin typeface="Georgia" pitchFamily="18" charset="0"/>
              </a:rPr>
            </a:br>
            <a:endParaRPr lang="en-US" sz="3600" dirty="0" smtClean="0">
              <a:latin typeface="Georgi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Georgia" pitchFamily="18" charset="0"/>
              </a:rPr>
              <a:t>Department of Academic Effectiveness and Assessment</a:t>
            </a:r>
            <a:br>
              <a:rPr lang="en-US" sz="2800" b="1" dirty="0" smtClean="0">
                <a:latin typeface="Georgia" pitchFamily="18" charset="0"/>
              </a:rPr>
            </a:br>
            <a:endParaRPr lang="en-US" sz="2800" dirty="0" smtClean="0">
              <a:latin typeface="Georgia" pitchFamily="18" charset="0"/>
            </a:endParaRPr>
          </a:p>
          <a:p>
            <a:pPr eaLnBrk="1" hangingPunct="1"/>
            <a:endParaRPr lang="en-US" sz="2800" i="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657600" y="57912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Georgia" pitchFamily="18" charset="0"/>
              </a:rPr>
              <a:t>2010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2E5-DA32-4B30-9B82-5375F3B51EF2}" type="slidenum">
              <a:rPr lang="en-US"/>
              <a:pPr/>
              <a:t>3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Institutional Effectiveness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b="1"/>
              <a:t>Why do we assess?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To see how well we are doing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To confirm what we already know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To share our progress with others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To see where we can improve and change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In some cases to demonstrate what does not work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49DC-410B-4AD2-B5D1-047E7431943F}" type="slidenum">
              <a:rPr lang="en-US"/>
              <a:pPr/>
              <a:t>4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Institutional Effectiveness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/>
              <a:t>Evaluation and Assessment are about </a:t>
            </a:r>
            <a:r>
              <a:rPr lang="en-US">
                <a:solidFill>
                  <a:srgbClr val="0033CC"/>
                </a:solidFill>
              </a:rPr>
              <a:t>‘Choices, Direction, Focus…Quality Improvement’</a:t>
            </a:r>
          </a:p>
          <a:p>
            <a:pPr>
              <a:buFont typeface="Wingdings" pitchFamily="2" charset="2"/>
              <a:buChar char="§"/>
            </a:pPr>
            <a:endParaRPr lang="en-US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82BE-4904-45BC-9037-4673FC6E6784}" type="slidenum">
              <a:rPr lang="en-US"/>
              <a:pPr/>
              <a:t>5</a:t>
            </a:fld>
            <a:endParaRPr lang="en-US"/>
          </a:p>
        </p:txBody>
      </p:sp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3048000" y="21336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1. Establish Goals</a:t>
            </a:r>
          </a:p>
        </p:txBody>
      </p:sp>
      <p:sp>
        <p:nvSpPr>
          <p:cNvPr id="556035" name="Text Box 3"/>
          <p:cNvSpPr txBox="1">
            <a:spLocks noChangeArrowheads="1"/>
          </p:cNvSpPr>
          <p:nvPr/>
        </p:nvSpPr>
        <p:spPr bwMode="auto">
          <a:xfrm>
            <a:off x="6324600" y="26670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2. Define Goals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6324600" y="38862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3. Design &amp; Implement Program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3657600" y="4876800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4. Design &amp; Conduct Assessments</a:t>
            </a:r>
          </a:p>
        </p:txBody>
      </p:sp>
      <p:sp>
        <p:nvSpPr>
          <p:cNvPr id="556038" name="Text Box 6"/>
          <p:cNvSpPr txBox="1">
            <a:spLocks noChangeArrowheads="1"/>
          </p:cNvSpPr>
          <p:nvPr/>
        </p:nvSpPr>
        <p:spPr bwMode="auto">
          <a:xfrm>
            <a:off x="990600" y="3962400"/>
            <a:ext cx="182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5. Evaluate Assessment Findings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762000" y="2667000"/>
            <a:ext cx="2286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6. Use Results for Performance Improvement</a:t>
            </a:r>
          </a:p>
        </p:txBody>
      </p:sp>
      <p:sp>
        <p:nvSpPr>
          <p:cNvPr id="5560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Performance Improvement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5200" y="2743200"/>
            <a:ext cx="2514600" cy="1905000"/>
            <a:chOff x="2208" y="1728"/>
            <a:chExt cx="1584" cy="120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208" y="1728"/>
              <a:ext cx="1440" cy="1200"/>
              <a:chOff x="2208" y="1728"/>
              <a:chExt cx="1440" cy="1200"/>
            </a:xfrm>
          </p:grpSpPr>
          <p:sp>
            <p:nvSpPr>
              <p:cNvPr id="556043" name="AutoShape 11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1440" cy="120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044" name="AutoShape 12"/>
              <p:cNvSpPr>
                <a:spLocks noChangeArrowheads="1"/>
              </p:cNvSpPr>
              <p:nvPr/>
            </p:nvSpPr>
            <p:spPr bwMode="auto">
              <a:xfrm flipH="1" flipV="1">
                <a:off x="2256" y="1728"/>
                <a:ext cx="1392" cy="120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6045" name="Line 13"/>
            <p:cNvSpPr>
              <a:spLocks noChangeShapeType="1"/>
            </p:cNvSpPr>
            <p:nvPr/>
          </p:nvSpPr>
          <p:spPr bwMode="auto">
            <a:xfrm>
              <a:off x="3120" y="235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 flipV="1">
              <a:off x="3456" y="235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6047" name="Rectangle 15"/>
            <p:cNvSpPr>
              <a:spLocks noChangeArrowheads="1"/>
            </p:cNvSpPr>
            <p:nvPr/>
          </p:nvSpPr>
          <p:spPr bwMode="auto">
            <a:xfrm>
              <a:off x="3312" y="2208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6048" name="Line 16"/>
          <p:cNvSpPr>
            <a:spLocks noChangeShapeType="1"/>
          </p:cNvSpPr>
          <p:nvPr/>
        </p:nvSpPr>
        <p:spPr bwMode="auto">
          <a:xfrm>
            <a:off x="2971800" y="3124200"/>
            <a:ext cx="3429000" cy="1219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9" name="Line 17"/>
          <p:cNvSpPr>
            <a:spLocks noChangeShapeType="1"/>
          </p:cNvSpPr>
          <p:nvPr/>
        </p:nvSpPr>
        <p:spPr bwMode="auto">
          <a:xfrm flipV="1">
            <a:off x="2971800" y="2895600"/>
            <a:ext cx="3352800" cy="228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50" name="Line 18"/>
          <p:cNvSpPr>
            <a:spLocks noChangeShapeType="1"/>
          </p:cNvSpPr>
          <p:nvPr/>
        </p:nvSpPr>
        <p:spPr bwMode="auto">
          <a:xfrm flipV="1">
            <a:off x="2971800" y="2438400"/>
            <a:ext cx="1524000" cy="685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2971800" y="3124200"/>
            <a:ext cx="1219200" cy="1676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 flipH="1">
            <a:off x="2514600" y="3124200"/>
            <a:ext cx="457200" cy="1143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560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8" grpId="0" animBg="1"/>
      <p:bldP spid="556049" grpId="0" animBg="1"/>
      <p:bldP spid="556050" grpId="0" animBg="1"/>
      <p:bldP spid="556051" grpId="0" animBg="1"/>
      <p:bldP spid="5560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8329-F4DF-4AC4-B9E4-C1E995F838E2}" type="slidenum">
              <a:rPr lang="en-US"/>
              <a:pPr/>
              <a:t>6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Performance Improvement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solidFill>
                  <a:srgbClr val="40568B"/>
                </a:solidFill>
                <a:latin typeface="Trebuchet MS" pitchFamily="34" charset="0"/>
              </a:rPr>
              <a:t>From Compliance to Performance Improvement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>
              <a:solidFill>
                <a:srgbClr val="40568B"/>
              </a:solidFill>
              <a:latin typeface="Trebuchet MS" pitchFamily="34" charset="0"/>
            </a:endParaRP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9781" name="Rectangle 5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9782" name="Object 6"/>
          <p:cNvGraphicFramePr>
            <a:graphicFrameLocks noChangeAspect="1"/>
          </p:cNvGraphicFramePr>
          <p:nvPr/>
        </p:nvGraphicFramePr>
        <p:xfrm>
          <a:off x="1219200" y="2514600"/>
          <a:ext cx="6705600" cy="3260725"/>
        </p:xfrm>
        <a:graphic>
          <a:graphicData uri="http://schemas.openxmlformats.org/presentationml/2006/ole">
            <p:oleObj spid="_x0000_s49154" name="Visio" r:id="rId4" imgW="6005060" imgH="2921083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5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2127-CF81-4935-AF84-13E1C760F173}" type="slidenum">
              <a:rPr lang="en-US"/>
              <a:pPr/>
              <a:t>7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Assessment Philosophy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Now Looking at the ‘Big Picture’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Assessment focus is on CHANGE through Quality Improvement; Use of multiple assessment methods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Faculty-driven assessment process; AEA serves in consultant capacity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Focus on critical MLOs with fewer more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focused action plan items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Improve access and awareness of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assessment information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/>
              <a:t>Integrated timing of assessments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(3-year cycle)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19800" y="3352800"/>
            <a:ext cx="2895600" cy="2590800"/>
            <a:chOff x="3840" y="2208"/>
            <a:chExt cx="1776" cy="158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0" y="2208"/>
              <a:ext cx="1776" cy="1584"/>
              <a:chOff x="1824" y="633"/>
              <a:chExt cx="2834" cy="2849"/>
            </a:xfrm>
          </p:grpSpPr>
          <p:sp>
            <p:nvSpPr>
              <p:cNvPr id="445446" name="Puzzle3"/>
              <p:cNvSpPr>
                <a:spLocks noEditPoints="1" noChangeArrowheads="1"/>
              </p:cNvSpPr>
              <p:nvPr/>
            </p:nvSpPr>
            <p:spPr bwMode="auto">
              <a:xfrm>
                <a:off x="3204" y="633"/>
                <a:ext cx="1114" cy="1514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47" name="Puzzle2"/>
              <p:cNvSpPr>
                <a:spLocks noEditPoints="1" noChangeArrowheads="1"/>
              </p:cNvSpPr>
              <p:nvPr/>
            </p:nvSpPr>
            <p:spPr bwMode="auto">
              <a:xfrm>
                <a:off x="2880" y="1736"/>
                <a:ext cx="1778" cy="1379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48" name="Puzzle4"/>
              <p:cNvSpPr>
                <a:spLocks noEditPoints="1" noChangeArrowheads="1"/>
              </p:cNvSpPr>
              <p:nvPr/>
            </p:nvSpPr>
            <p:spPr bwMode="auto">
              <a:xfrm>
                <a:off x="2192" y="1719"/>
                <a:ext cx="1072" cy="1763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49" name="Puzzle1"/>
              <p:cNvSpPr>
                <a:spLocks noEditPoints="1" noChangeArrowheads="1"/>
              </p:cNvSpPr>
              <p:nvPr/>
            </p:nvSpPr>
            <p:spPr bwMode="auto">
              <a:xfrm>
                <a:off x="1824" y="1091"/>
                <a:ext cx="1800" cy="1051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450" name="Text Box 10"/>
            <p:cNvSpPr txBox="1">
              <a:spLocks noChangeArrowheads="1"/>
            </p:cNvSpPr>
            <p:nvPr/>
          </p:nvSpPr>
          <p:spPr bwMode="auto">
            <a:xfrm>
              <a:off x="4656" y="2496"/>
              <a:ext cx="76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Assessments</a:t>
              </a:r>
            </a:p>
          </p:txBody>
        </p:sp>
        <p:sp>
          <p:nvSpPr>
            <p:cNvPr id="445451" name="Text Box 11"/>
            <p:cNvSpPr txBox="1">
              <a:spLocks noChangeArrowheads="1"/>
            </p:cNvSpPr>
            <p:nvPr/>
          </p:nvSpPr>
          <p:spPr bwMode="auto">
            <a:xfrm>
              <a:off x="4081" y="3072"/>
              <a:ext cx="719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Reviews</a:t>
              </a:r>
            </a:p>
          </p:txBody>
        </p:sp>
        <p:sp>
          <p:nvSpPr>
            <p:cNvPr id="445452" name="Text Box 12"/>
            <p:cNvSpPr txBox="1">
              <a:spLocks noChangeArrowheads="1"/>
            </p:cNvSpPr>
            <p:nvPr/>
          </p:nvSpPr>
          <p:spPr bwMode="auto">
            <a:xfrm>
              <a:off x="4656" y="3072"/>
              <a:ext cx="720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Surveys</a:t>
              </a:r>
            </a:p>
          </p:txBody>
        </p:sp>
        <p:sp>
          <p:nvSpPr>
            <p:cNvPr id="445453" name="Text Box 13"/>
            <p:cNvSpPr txBox="1">
              <a:spLocks noChangeArrowheads="1"/>
            </p:cNvSpPr>
            <p:nvPr/>
          </p:nvSpPr>
          <p:spPr bwMode="auto">
            <a:xfrm rot="16200000">
              <a:off x="4020" y="2653"/>
              <a:ext cx="4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Gen</a:t>
              </a:r>
            </a:p>
          </p:txBody>
        </p:sp>
        <p:sp>
          <p:nvSpPr>
            <p:cNvPr id="445454" name="Text Box 14"/>
            <p:cNvSpPr txBox="1">
              <a:spLocks noChangeArrowheads="1"/>
            </p:cNvSpPr>
            <p:nvPr/>
          </p:nvSpPr>
          <p:spPr bwMode="auto">
            <a:xfrm rot="16200000">
              <a:off x="4461" y="2597"/>
              <a:ext cx="33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Ed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DA9-C165-47EA-989A-A84C9BED64B1}" type="slidenum">
              <a:rPr lang="en-US"/>
              <a:pPr/>
              <a:t>8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Assessment Philosophy</a:t>
            </a:r>
          </a:p>
        </p:txBody>
      </p:sp>
      <p:pic>
        <p:nvPicPr>
          <p:cNvPr id="4413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8288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1066800" y="48768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Academic Program Viability Report (APVR) distributed yearly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2133600" y="27432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APAR</a:t>
            </a: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6096000" y="51816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CAPR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Academic Effectiveness and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FC80-4A73-4559-9342-BF42B3076E33}" type="slidenum">
              <a:rPr lang="en-US"/>
              <a:pPr/>
              <a:t>9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Academic Assessments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724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Direct Measures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Internally Developed General Education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Externally Developed General Education (e.g., MAPP)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AAS/AS Academic Program Assessment Report (APAR)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BAS/BS Program Assessment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Comprehensive Academic Program Review (CAPR)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Indirect measures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Entering Student Survey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Enrolled Student Survey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Graduating Student Survey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Recent Alumni Survey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Employer Survey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/>
              <a:t>Community College Survey of Student Engagement (CCSSE)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1209</Words>
  <Application>Microsoft Office PowerPoint</Application>
  <PresentationFormat>On-screen Show (4:3)</PresentationFormat>
  <Paragraphs>280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Custom Design</vt:lpstr>
      <vt:lpstr>Visio</vt:lpstr>
      <vt:lpstr>General Education  Assessment Process </vt:lpstr>
      <vt:lpstr>Institutional Effectiveness</vt:lpstr>
      <vt:lpstr>Institutional Effectiveness</vt:lpstr>
      <vt:lpstr>Institutional Effectiveness</vt:lpstr>
      <vt:lpstr>Performance Improvement</vt:lpstr>
      <vt:lpstr>Performance Improvement</vt:lpstr>
      <vt:lpstr>Assessment Philosophy</vt:lpstr>
      <vt:lpstr>Assessment Philosophy</vt:lpstr>
      <vt:lpstr>Academic Assessments</vt:lpstr>
      <vt:lpstr>Academic Assessment Report </vt:lpstr>
      <vt:lpstr>Ed Outcomes Website - Public Access</vt:lpstr>
      <vt:lpstr>Ed Outcomes Website</vt:lpstr>
      <vt:lpstr>Online General Education Assessment</vt:lpstr>
      <vt:lpstr>Invitation Letter</vt:lpstr>
      <vt:lpstr>General Education Assessment </vt:lpstr>
      <vt:lpstr>General Education Assessment</vt:lpstr>
      <vt:lpstr>Frequently Asked Questions</vt:lpstr>
      <vt:lpstr>Frequently Asked Questions</vt:lpstr>
      <vt:lpstr>Frequently Asked Questions</vt:lpstr>
      <vt:lpstr>Is this assessment required?</vt:lpstr>
      <vt:lpstr>Next Steps</vt:lpstr>
      <vt:lpstr>Future Direction</vt:lpstr>
      <vt:lpstr>Future Direction</vt:lpstr>
      <vt:lpstr>Questions?</vt:lpstr>
      <vt:lpstr>General Education  Assessment Process  </vt:lpstr>
    </vt:vector>
  </TitlesOfParts>
  <Company>St. Petersburg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360 Degree Academic Performance Assessment Model</dc:title>
  <dc:creator>Coraggio.Jesse</dc:creator>
  <cp:lastModifiedBy>Tymms.Magaly</cp:lastModifiedBy>
  <cp:revision>229</cp:revision>
  <dcterms:created xsi:type="dcterms:W3CDTF">2006-10-03T12:40:24Z</dcterms:created>
  <dcterms:modified xsi:type="dcterms:W3CDTF">2010-07-02T15:18:55Z</dcterms:modified>
</cp:coreProperties>
</file>